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3" r:id="rId4"/>
    <p:sldId id="264" r:id="rId5"/>
    <p:sldId id="272" r:id="rId6"/>
    <p:sldId id="265" r:id="rId7"/>
    <p:sldId id="266" r:id="rId8"/>
    <p:sldId id="267" r:id="rId9"/>
    <p:sldId id="268" r:id="rId10"/>
    <p:sldId id="270" r:id="rId11"/>
  </p:sldIdLst>
  <p:sldSz cx="6858000" cy="9906000" type="A4"/>
  <p:notesSz cx="6669088" cy="97536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90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7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6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21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8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99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3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8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83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2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59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8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AAF5B-574E-4955-90F0-F3895BBB92AB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319E-83F6-409D-A3CF-DDEA65CA96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07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92" y="6172197"/>
            <a:ext cx="659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ACOMS</a:t>
            </a:r>
            <a:r>
              <a:rPr lang="ko-KR" altLang="en-US" sz="1200" dirty="0">
                <a:latin typeface="+mj-ea"/>
                <a:ea typeface="+mj-ea"/>
              </a:rPr>
              <a:t>의 이용자 </a:t>
            </a:r>
            <a:r>
              <a:rPr lang="ko-KR" altLang="en-US" sz="1200" dirty="0" smtClean="0">
                <a:latin typeface="+mj-ea"/>
                <a:ea typeface="+mj-ea"/>
              </a:rPr>
              <a:t>페이지 메인 화면</a:t>
            </a:r>
            <a:endParaRPr lang="en-US" altLang="ko-KR" sz="1200" dirty="0"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j-ea"/>
                <a:ea typeface="+mj-ea"/>
              </a:rPr>
              <a:t>학술지 소개</a:t>
            </a:r>
            <a:r>
              <a:rPr lang="en-US" altLang="ko-KR" sz="1200" dirty="0" smtClean="0">
                <a:latin typeface="+mj-ea"/>
                <a:ea typeface="+mj-ea"/>
              </a:rPr>
              <a:t>(About),</a:t>
            </a:r>
            <a:r>
              <a:rPr lang="ko-KR" altLang="en-US" sz="1200" dirty="0">
                <a:latin typeface="+mj-ea"/>
              </a:rPr>
              <a:t> 논문투고 및 심사</a:t>
            </a:r>
            <a:r>
              <a:rPr lang="en-US" altLang="ko-KR" sz="1200" dirty="0">
                <a:latin typeface="+mj-ea"/>
              </a:rPr>
              <a:t>(Submission</a:t>
            </a:r>
            <a:r>
              <a:rPr lang="en-US" altLang="ko-KR" sz="1200" dirty="0" smtClean="0">
                <a:latin typeface="+mj-ea"/>
              </a:rPr>
              <a:t>),</a:t>
            </a:r>
            <a:r>
              <a:rPr lang="en-US" altLang="ko-KR" sz="1200" dirty="0" smtClean="0">
                <a:latin typeface="+mj-ea"/>
                <a:ea typeface="+mj-ea"/>
              </a:rPr>
              <a:t> </a:t>
            </a:r>
            <a:r>
              <a:rPr lang="ko-KR" altLang="en-US" sz="1200" dirty="0" err="1" smtClean="0">
                <a:latin typeface="+mj-ea"/>
                <a:ea typeface="+mj-ea"/>
              </a:rPr>
              <a:t>최신권호</a:t>
            </a:r>
            <a:r>
              <a:rPr lang="en-US" altLang="ko-KR" sz="1200" dirty="0" smtClean="0">
                <a:latin typeface="+mj-ea"/>
                <a:ea typeface="+mj-ea"/>
              </a:rPr>
              <a:t>(Current), </a:t>
            </a:r>
            <a:r>
              <a:rPr lang="ko-KR" altLang="en-US" sz="1200" dirty="0" err="1" smtClean="0">
                <a:latin typeface="+mj-ea"/>
                <a:ea typeface="+mj-ea"/>
              </a:rPr>
              <a:t>권호목록</a:t>
            </a:r>
            <a:r>
              <a:rPr lang="en-US" altLang="ko-KR" sz="1200" dirty="0" smtClean="0">
                <a:latin typeface="+mj-ea"/>
                <a:ea typeface="+mj-ea"/>
              </a:rPr>
              <a:t>(Archives), </a:t>
            </a:r>
            <a:r>
              <a:rPr lang="ko-KR" altLang="en-US" sz="1200" dirty="0" smtClean="0">
                <a:latin typeface="+mj-ea"/>
                <a:ea typeface="+mj-ea"/>
              </a:rPr>
              <a:t>검색</a:t>
            </a:r>
            <a:r>
              <a:rPr lang="en-US" altLang="ko-KR" sz="1200" dirty="0" smtClean="0">
                <a:latin typeface="+mj-ea"/>
                <a:ea typeface="+mj-ea"/>
              </a:rPr>
              <a:t>(Search)</a:t>
            </a:r>
            <a:r>
              <a:rPr lang="ko-KR" altLang="en-US" sz="1200" dirty="0" smtClean="0">
                <a:latin typeface="+mj-ea"/>
                <a:ea typeface="+mj-ea"/>
              </a:rPr>
              <a:t>로 구성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시작 페이지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148892" y="911847"/>
            <a:ext cx="6594807" cy="51044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911847"/>
            <a:ext cx="6566068" cy="51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7"/>
            <a:ext cx="6594807" cy="7318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92" y="8510149"/>
            <a:ext cx="65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latin typeface="+mj-ea"/>
                <a:ea typeface="+mj-ea"/>
              </a:rPr>
              <a:t>심사한 </a:t>
            </a:r>
            <a:r>
              <a:rPr lang="ko-KR" altLang="en-US" sz="1200" dirty="0">
                <a:latin typeface="+mj-ea"/>
                <a:ea typeface="+mj-ea"/>
              </a:rPr>
              <a:t>논문에 </a:t>
            </a:r>
            <a:r>
              <a:rPr lang="ko-KR" altLang="en-US" sz="1200" dirty="0" smtClean="0">
                <a:latin typeface="+mj-ea"/>
                <a:ea typeface="+mj-ea"/>
              </a:rPr>
              <a:t>대한 </a:t>
            </a:r>
            <a:r>
              <a:rPr lang="ko-KR" altLang="en-US" sz="1200" dirty="0">
                <a:latin typeface="+mj-ea"/>
                <a:ea typeface="+mj-ea"/>
              </a:rPr>
              <a:t>심사 이력을 목록으로 </a:t>
            </a:r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논문의 </a:t>
            </a:r>
            <a:r>
              <a:rPr lang="en-US" altLang="ko-KR" sz="1200" dirty="0" smtClean="0">
                <a:latin typeface="+mj-ea"/>
                <a:ea typeface="+mj-ea"/>
              </a:rPr>
              <a:t>Title</a:t>
            </a:r>
            <a:r>
              <a:rPr lang="ko-KR" altLang="en-US" sz="1200" dirty="0" smtClean="0">
                <a:latin typeface="+mj-ea"/>
                <a:ea typeface="+mj-ea"/>
              </a:rPr>
              <a:t>을 선택하면 해당 논문의 논문정보를 확인 가능하며</a:t>
            </a:r>
            <a:r>
              <a:rPr lang="en-US" altLang="ko-KR" sz="1200" dirty="0" smtClean="0">
                <a:latin typeface="+mj-ea"/>
                <a:ea typeface="+mj-ea"/>
              </a:rPr>
              <a:t>. View History </a:t>
            </a:r>
            <a:r>
              <a:rPr lang="ko-KR" altLang="en-US" sz="1200" dirty="0" smtClean="0">
                <a:latin typeface="+mj-ea"/>
                <a:ea typeface="+mj-ea"/>
              </a:rPr>
              <a:t>선택 시 해당 논문에 대한 심사 평을 확인 가능 하다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심사이력확</a:t>
            </a:r>
            <a:r>
              <a:rPr lang="ko-KR" altLang="en-US" b="1" dirty="0"/>
              <a:t>인</a:t>
            </a:r>
            <a:r>
              <a:rPr lang="en-US" altLang="ko-KR" b="1" dirty="0" smtClean="0"/>
              <a:t>(View Review Status)</a:t>
            </a:r>
            <a:endParaRPr lang="en-US" altLang="ko-KR" b="1" dirty="0"/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73185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156521" y="2006735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  <p:sp>
        <p:nvSpPr>
          <p:cNvPr id="12" name="직사각형 11"/>
          <p:cNvSpPr/>
          <p:nvPr/>
        </p:nvSpPr>
        <p:spPr>
          <a:xfrm>
            <a:off x="408521" y="2132735"/>
            <a:ext cx="6170990" cy="5573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91" y="6477986"/>
            <a:ext cx="659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latin typeface="+mj-ea"/>
                <a:ea typeface="+mj-ea"/>
              </a:rPr>
              <a:t>논문 투고를 위한 로그 인을 위하여 상단 “</a:t>
            </a:r>
            <a:r>
              <a:rPr lang="en-US" altLang="ko-KR" sz="1200" dirty="0" smtClean="0">
                <a:latin typeface="+mj-ea"/>
                <a:ea typeface="+mj-ea"/>
              </a:rPr>
              <a:t>LOGIN”</a:t>
            </a:r>
            <a:r>
              <a:rPr lang="ko-KR" altLang="en-US" sz="1200" dirty="0" smtClean="0">
                <a:latin typeface="+mj-ea"/>
                <a:ea typeface="+mj-ea"/>
              </a:rPr>
              <a:t>을 클릭</a:t>
            </a:r>
            <a:endParaRPr lang="en-US" altLang="ko-KR" sz="1200" dirty="0" smtClean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2. </a:t>
            </a:r>
            <a:r>
              <a:rPr lang="ko-KR" altLang="en-US" sz="1200" dirty="0" smtClean="0">
                <a:latin typeface="+mj-ea"/>
                <a:ea typeface="+mj-ea"/>
              </a:rPr>
              <a:t>등록한 사용자 </a:t>
            </a:r>
            <a:r>
              <a:rPr lang="en-US" altLang="ko-KR" sz="1200" dirty="0" smtClean="0">
                <a:latin typeface="+mj-ea"/>
                <a:ea typeface="+mj-ea"/>
              </a:rPr>
              <a:t>Email </a:t>
            </a:r>
            <a:r>
              <a:rPr lang="ko-KR" altLang="en-US" sz="1200" dirty="0" smtClean="0">
                <a:latin typeface="+mj-ea"/>
                <a:ea typeface="+mj-ea"/>
              </a:rPr>
              <a:t>및 </a:t>
            </a:r>
            <a:r>
              <a:rPr lang="en-US" altLang="ko-KR" sz="1200" dirty="0" smtClean="0">
                <a:latin typeface="+mj-ea"/>
                <a:ea typeface="+mj-ea"/>
              </a:rPr>
              <a:t>Password</a:t>
            </a:r>
            <a:r>
              <a:rPr lang="ko-KR" altLang="en-US" sz="1200" dirty="0" smtClean="0">
                <a:latin typeface="+mj-ea"/>
                <a:ea typeface="+mj-ea"/>
              </a:rPr>
              <a:t>를 입력한 후 “</a:t>
            </a:r>
            <a:r>
              <a:rPr lang="en-US" altLang="ko-KR" sz="1200" dirty="0" smtClean="0">
                <a:latin typeface="+mj-ea"/>
                <a:ea typeface="+mj-ea"/>
              </a:rPr>
              <a:t>LOGIN" </a:t>
            </a:r>
            <a:r>
              <a:rPr lang="ko-KR" altLang="en-US" sz="1200" dirty="0" smtClean="0">
                <a:latin typeface="+mj-ea"/>
                <a:ea typeface="+mj-ea"/>
              </a:rPr>
              <a:t>버튼을 클릭하면 시스템에 로그 인이 가능하다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로그인</a:t>
            </a:r>
            <a:endParaRPr lang="ko-KR" altLang="en-US" b="1" dirty="0"/>
          </a:p>
        </p:txBody>
      </p:sp>
      <p:sp>
        <p:nvSpPr>
          <p:cNvPr id="11" name="직사각형 10"/>
          <p:cNvSpPr/>
          <p:nvPr/>
        </p:nvSpPr>
        <p:spPr>
          <a:xfrm>
            <a:off x="148892" y="911846"/>
            <a:ext cx="6594807" cy="5008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1" y="911846"/>
            <a:ext cx="6594807" cy="50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92" y="6062974"/>
            <a:ext cx="659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+mj-ea"/>
                <a:ea typeface="+mj-ea"/>
              </a:rPr>
              <a:t>New </a:t>
            </a:r>
            <a:r>
              <a:rPr lang="en-US" altLang="ko-KR" sz="1200" dirty="0">
                <a:latin typeface="+mj-ea"/>
                <a:ea typeface="+mj-ea"/>
              </a:rPr>
              <a:t>Invitations : </a:t>
            </a:r>
            <a:r>
              <a:rPr lang="ko-KR" altLang="en-US" sz="1200" dirty="0" smtClean="0">
                <a:latin typeface="+mj-ea"/>
                <a:ea typeface="+mj-ea"/>
              </a:rPr>
              <a:t>신규로 </a:t>
            </a:r>
            <a:r>
              <a:rPr lang="ko-KR" altLang="en-US" sz="1200" dirty="0">
                <a:latin typeface="+mj-ea"/>
                <a:ea typeface="+mj-ea"/>
              </a:rPr>
              <a:t>심사위원으로 초청된 논문 목록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심사여부에 </a:t>
            </a:r>
            <a:r>
              <a:rPr lang="ko-KR" altLang="en-US" sz="1200" dirty="0" smtClean="0">
                <a:latin typeface="+mj-ea"/>
                <a:ea typeface="+mj-ea"/>
              </a:rPr>
              <a:t>대한 </a:t>
            </a:r>
            <a:r>
              <a:rPr lang="ko-KR" altLang="en-US" sz="1200" dirty="0">
                <a:latin typeface="+mj-ea"/>
                <a:ea typeface="+mj-ea"/>
              </a:rPr>
              <a:t>수락 및 거부를 진행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+mj-ea"/>
                <a:ea typeface="+mj-ea"/>
              </a:rPr>
              <a:t>Incomplete </a:t>
            </a:r>
            <a:r>
              <a:rPr lang="en-US" altLang="ko-KR" sz="1200" dirty="0">
                <a:latin typeface="+mj-ea"/>
                <a:ea typeface="+mj-ea"/>
              </a:rPr>
              <a:t>Reviews : </a:t>
            </a:r>
            <a:r>
              <a:rPr lang="ko-KR" altLang="en-US" sz="1200" dirty="0">
                <a:latin typeface="+mj-ea"/>
                <a:ea typeface="+mj-ea"/>
              </a:rPr>
              <a:t>심사를 수락했거나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심사 중에 있는 논문 목록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+mj-ea"/>
                <a:ea typeface="+mj-ea"/>
              </a:rPr>
              <a:t>View Review Status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  <a:r>
              <a:rPr lang="ko-KR" altLang="en-US" sz="1200" dirty="0" smtClean="0">
                <a:latin typeface="+mj-ea"/>
                <a:ea typeface="+mj-ea"/>
              </a:rPr>
              <a:t>심사 중인 논문들의 이력</a:t>
            </a:r>
            <a:endParaRPr lang="ko-KR" altLang="en-US" sz="1200" dirty="0"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+mj-ea"/>
                <a:ea typeface="+mj-ea"/>
              </a:rPr>
              <a:t>Review </a:t>
            </a:r>
            <a:r>
              <a:rPr lang="en-US" altLang="ko-KR" sz="1200" dirty="0">
                <a:latin typeface="+mj-ea"/>
                <a:ea typeface="+mj-ea"/>
              </a:rPr>
              <a:t>History : </a:t>
            </a:r>
            <a:r>
              <a:rPr lang="ko-KR" altLang="en-US" sz="1200" dirty="0" smtClean="0">
                <a:latin typeface="+mj-ea"/>
                <a:ea typeface="+mj-ea"/>
              </a:rPr>
              <a:t>심사 참여한 </a:t>
            </a:r>
            <a:r>
              <a:rPr lang="ko-KR" altLang="en-US" sz="1200" dirty="0">
                <a:latin typeface="+mj-ea"/>
                <a:ea typeface="+mj-ea"/>
              </a:rPr>
              <a:t>논문에 </a:t>
            </a:r>
            <a:r>
              <a:rPr lang="ko-KR" altLang="en-US" sz="1200" dirty="0" smtClean="0">
                <a:latin typeface="+mj-ea"/>
                <a:ea typeface="+mj-ea"/>
              </a:rPr>
              <a:t>대한 </a:t>
            </a:r>
            <a:r>
              <a:rPr lang="ko-KR" altLang="en-US" sz="1200" dirty="0">
                <a:latin typeface="+mj-ea"/>
                <a:ea typeface="+mj-ea"/>
              </a:rPr>
              <a:t>이력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작업목록</a:t>
            </a:r>
            <a:r>
              <a:rPr lang="en-US" altLang="ko-KR" b="1" dirty="0" smtClean="0"/>
              <a:t>(TO-DO list)</a:t>
            </a:r>
            <a:endParaRPr lang="ko-KR" altLang="en-US" b="1" dirty="0"/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51002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7"/>
            <a:ext cx="6594807" cy="44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92" y="8759537"/>
            <a:ext cx="65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latin typeface="+mj-ea"/>
                <a:ea typeface="+mj-ea"/>
              </a:rPr>
              <a:t>“</a:t>
            </a:r>
            <a:r>
              <a:rPr lang="en-US" altLang="ko-KR" sz="1200" dirty="0">
                <a:latin typeface="+mj-ea"/>
                <a:ea typeface="+mj-ea"/>
              </a:rPr>
              <a:t>New </a:t>
            </a:r>
            <a:r>
              <a:rPr lang="en-US" altLang="ko-KR" sz="1200" dirty="0" smtClean="0">
                <a:latin typeface="+mj-ea"/>
                <a:ea typeface="+mj-ea"/>
              </a:rPr>
              <a:t>Invitations</a:t>
            </a:r>
            <a:r>
              <a:rPr lang="en-US" altLang="ko-KR" sz="1200" dirty="0">
                <a:latin typeface="+mj-ea"/>
                <a:ea typeface="+mj-ea"/>
              </a:rPr>
              <a:t>" </a:t>
            </a:r>
            <a:r>
              <a:rPr lang="ko-KR" altLang="en-US" sz="1200" dirty="0">
                <a:latin typeface="+mj-ea"/>
                <a:ea typeface="+mj-ea"/>
              </a:rPr>
              <a:t>을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클릭하면 심사 의뢰된 논문 내역이 </a:t>
            </a:r>
            <a:r>
              <a:rPr lang="ko-KR" altLang="en-US" sz="1200" dirty="0" smtClean="0">
                <a:latin typeface="+mj-ea"/>
                <a:ea typeface="+mj-ea"/>
              </a:rPr>
              <a:t>출력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2. Title </a:t>
            </a:r>
            <a:r>
              <a:rPr lang="ko-KR" altLang="en-US" sz="1200" dirty="0" smtClean="0">
                <a:latin typeface="+mj-ea"/>
                <a:ea typeface="+mj-ea"/>
              </a:rPr>
              <a:t>항목을 클릭하여 저자가 입력한 </a:t>
            </a:r>
            <a:r>
              <a:rPr lang="ko-KR" altLang="en-US" sz="1200" dirty="0">
                <a:latin typeface="+mj-ea"/>
                <a:ea typeface="+mj-ea"/>
              </a:rPr>
              <a:t>논문정보 “</a:t>
            </a:r>
            <a:r>
              <a:rPr lang="en-US" altLang="ko-KR" sz="1200" dirty="0">
                <a:latin typeface="+mj-ea"/>
                <a:ea typeface="+mj-ea"/>
              </a:rPr>
              <a:t>Manuscript </a:t>
            </a:r>
            <a:r>
              <a:rPr lang="en-US" altLang="ko-KR" sz="1200" dirty="0" smtClean="0">
                <a:latin typeface="+mj-ea"/>
                <a:ea typeface="+mj-ea"/>
              </a:rPr>
              <a:t>Info“ </a:t>
            </a:r>
            <a:r>
              <a:rPr lang="ko-KR" altLang="en-US" sz="1200" dirty="0" smtClean="0">
                <a:latin typeface="+mj-ea"/>
                <a:ea typeface="+mj-ea"/>
              </a:rPr>
              <a:t>및 </a:t>
            </a:r>
            <a:r>
              <a:rPr lang="en-US" altLang="ko-KR" sz="1200" dirty="0" err="1" smtClean="0">
                <a:latin typeface="+mj-ea"/>
                <a:ea typeface="+mj-ea"/>
              </a:rPr>
              <a:t>File,Letter</a:t>
            </a:r>
            <a:r>
              <a:rPr lang="ko-KR" altLang="en-US" sz="1200" dirty="0">
                <a:latin typeface="+mj-ea"/>
                <a:ea typeface="+mj-ea"/>
              </a:rPr>
              <a:t>을</a:t>
            </a:r>
            <a:r>
              <a:rPr lang="ko-KR" altLang="en-US" sz="1200" dirty="0" smtClean="0">
                <a:latin typeface="+mj-ea"/>
                <a:ea typeface="+mj-ea"/>
              </a:rPr>
              <a:t> 확인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초청 논문 목록</a:t>
            </a:r>
            <a:r>
              <a:rPr lang="en-US" altLang="ko-KR" b="1" dirty="0" smtClean="0"/>
              <a:t>(</a:t>
            </a:r>
            <a:r>
              <a:rPr lang="en-US" altLang="ko-KR" b="1" dirty="0"/>
              <a:t>New Reviewer </a:t>
            </a:r>
            <a:r>
              <a:rPr lang="en-US" altLang="ko-KR" b="1" dirty="0" smtClean="0"/>
              <a:t>Invitations</a:t>
            </a:r>
            <a:r>
              <a:rPr lang="en-US" altLang="ko-KR" b="1" dirty="0"/>
              <a:t>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8892" y="4758450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7"/>
            <a:ext cx="6594807" cy="35803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4758450"/>
            <a:ext cx="6594807" cy="37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92" y="8759537"/>
            <a:ext cx="65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latin typeface="+mj-ea"/>
                <a:ea typeface="+mj-ea"/>
              </a:rPr>
              <a:t>“</a:t>
            </a:r>
            <a:r>
              <a:rPr lang="en-US" altLang="ko-KR" sz="1200" dirty="0">
                <a:latin typeface="+mj-ea"/>
                <a:ea typeface="+mj-ea"/>
              </a:rPr>
              <a:t>New </a:t>
            </a:r>
            <a:r>
              <a:rPr lang="en-US" altLang="ko-KR" sz="1200" dirty="0" smtClean="0">
                <a:latin typeface="+mj-ea"/>
                <a:ea typeface="+mj-ea"/>
              </a:rPr>
              <a:t>Invitations</a:t>
            </a:r>
            <a:r>
              <a:rPr lang="en-US" altLang="ko-KR" sz="1200" dirty="0">
                <a:latin typeface="+mj-ea"/>
                <a:ea typeface="+mj-ea"/>
              </a:rPr>
              <a:t>" </a:t>
            </a:r>
            <a:r>
              <a:rPr lang="ko-KR" altLang="en-US" sz="1200" dirty="0">
                <a:latin typeface="+mj-ea"/>
                <a:ea typeface="+mj-ea"/>
              </a:rPr>
              <a:t>을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클릭하면 심사 의뢰된 논문 내역이 </a:t>
            </a:r>
            <a:r>
              <a:rPr lang="ko-KR" altLang="en-US" sz="1200" dirty="0" smtClean="0">
                <a:latin typeface="+mj-ea"/>
                <a:ea typeface="+mj-ea"/>
              </a:rPr>
              <a:t>출력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2. Title </a:t>
            </a:r>
            <a:r>
              <a:rPr lang="ko-KR" altLang="en-US" sz="1200" dirty="0" smtClean="0">
                <a:latin typeface="+mj-ea"/>
                <a:ea typeface="+mj-ea"/>
              </a:rPr>
              <a:t>항목을 클릭하여 저자가 입력한 </a:t>
            </a:r>
            <a:r>
              <a:rPr lang="ko-KR" altLang="en-US" sz="1200" dirty="0">
                <a:latin typeface="+mj-ea"/>
                <a:ea typeface="+mj-ea"/>
              </a:rPr>
              <a:t>논문정보 “</a:t>
            </a:r>
            <a:r>
              <a:rPr lang="en-US" altLang="ko-KR" sz="1200" dirty="0">
                <a:latin typeface="+mj-ea"/>
                <a:ea typeface="+mj-ea"/>
              </a:rPr>
              <a:t>Manuscript </a:t>
            </a:r>
            <a:r>
              <a:rPr lang="en-US" altLang="ko-KR" sz="1200" dirty="0" smtClean="0">
                <a:latin typeface="+mj-ea"/>
                <a:ea typeface="+mj-ea"/>
              </a:rPr>
              <a:t>Info“ </a:t>
            </a:r>
            <a:r>
              <a:rPr lang="ko-KR" altLang="en-US" sz="1200" dirty="0" smtClean="0">
                <a:latin typeface="+mj-ea"/>
                <a:ea typeface="+mj-ea"/>
              </a:rPr>
              <a:t>및 </a:t>
            </a:r>
            <a:r>
              <a:rPr lang="en-US" altLang="ko-KR" sz="1200" dirty="0" err="1" smtClean="0">
                <a:latin typeface="+mj-ea"/>
                <a:ea typeface="+mj-ea"/>
              </a:rPr>
              <a:t>File,Letter</a:t>
            </a:r>
            <a:r>
              <a:rPr lang="ko-KR" altLang="en-US" sz="1200" dirty="0">
                <a:latin typeface="+mj-ea"/>
                <a:ea typeface="+mj-ea"/>
              </a:rPr>
              <a:t>을</a:t>
            </a:r>
            <a:r>
              <a:rPr lang="ko-KR" altLang="en-US" sz="1200" dirty="0" smtClean="0">
                <a:latin typeface="+mj-ea"/>
                <a:ea typeface="+mj-ea"/>
              </a:rPr>
              <a:t> 확인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초청 논문 목록</a:t>
            </a:r>
            <a:r>
              <a:rPr lang="en-US" altLang="ko-KR" b="1" dirty="0" smtClean="0"/>
              <a:t>(</a:t>
            </a:r>
            <a:r>
              <a:rPr lang="en-US" altLang="ko-KR" b="1" dirty="0"/>
              <a:t>New Reviewer </a:t>
            </a:r>
            <a:r>
              <a:rPr lang="en-US" altLang="ko-KR" b="1" dirty="0" smtClean="0"/>
              <a:t>Invitations</a:t>
            </a:r>
            <a:r>
              <a:rPr lang="en-US" altLang="ko-KR" b="1" dirty="0"/>
              <a:t>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8892" y="4758450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7"/>
            <a:ext cx="6594807" cy="37348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2"/>
          <a:stretch/>
        </p:blipFill>
        <p:spPr>
          <a:xfrm>
            <a:off x="148892" y="4758450"/>
            <a:ext cx="6594807" cy="38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4746678"/>
            <a:ext cx="6594807" cy="373485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7"/>
            <a:ext cx="6594807" cy="3580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92" y="8749145"/>
            <a:ext cx="659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latin typeface="+mj-ea"/>
                <a:ea typeface="+mj-ea"/>
              </a:rPr>
              <a:t>초청 받은 논문에 대한 심사수락</a:t>
            </a:r>
            <a:r>
              <a:rPr lang="en-US" altLang="ko-KR" sz="1200" dirty="0" smtClean="0">
                <a:latin typeface="+mj-ea"/>
                <a:ea typeface="+mj-ea"/>
              </a:rPr>
              <a:t>/</a:t>
            </a:r>
            <a:r>
              <a:rPr lang="ko-KR" altLang="en-US" sz="1200" dirty="0" smtClean="0">
                <a:latin typeface="+mj-ea"/>
                <a:ea typeface="+mj-ea"/>
              </a:rPr>
              <a:t>거부 버튼 선택</a:t>
            </a:r>
            <a:endParaRPr lang="en-US" altLang="ko-KR" sz="1200" dirty="0" smtClean="0">
              <a:latin typeface="+mj-ea"/>
              <a:ea typeface="+mj-ea"/>
            </a:endParaRPr>
          </a:p>
          <a:p>
            <a:pPr marL="228600" indent="-228600">
              <a:buAutoNum type="arabicPeriod"/>
            </a:pPr>
            <a:r>
              <a:rPr lang="en-US" altLang="ko-KR" sz="1200" dirty="0" smtClean="0">
                <a:latin typeface="+mj-ea"/>
                <a:ea typeface="+mj-ea"/>
              </a:rPr>
              <a:t>Manuscript </a:t>
            </a:r>
            <a:r>
              <a:rPr lang="ko-KR" altLang="en-US" sz="1200" dirty="0">
                <a:latin typeface="+mj-ea"/>
                <a:ea typeface="+mj-ea"/>
              </a:rPr>
              <a:t>정보를 </a:t>
            </a:r>
            <a:r>
              <a:rPr lang="ko-KR" altLang="en-US" sz="1200" dirty="0" smtClean="0">
                <a:latin typeface="+mj-ea"/>
                <a:ea typeface="+mj-ea"/>
              </a:rPr>
              <a:t>확인하고 </a:t>
            </a:r>
            <a:r>
              <a:rPr lang="ko-KR" altLang="en-US" sz="1200" dirty="0">
                <a:latin typeface="+mj-ea"/>
                <a:ea typeface="+mj-ea"/>
              </a:rPr>
              <a:t>심사를 </a:t>
            </a:r>
            <a:r>
              <a:rPr lang="ko-KR" altLang="en-US" sz="1200" dirty="0" smtClean="0">
                <a:latin typeface="+mj-ea"/>
                <a:ea typeface="+mj-ea"/>
              </a:rPr>
              <a:t>수락 시에는</a:t>
            </a:r>
            <a:r>
              <a:rPr lang="en-US" altLang="ko-KR" sz="1200" dirty="0" smtClean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“Yes"</a:t>
            </a:r>
            <a:r>
              <a:rPr lang="ko-KR" altLang="en-US" sz="1200" dirty="0">
                <a:latin typeface="+mj-ea"/>
                <a:ea typeface="+mj-ea"/>
              </a:rPr>
              <a:t>를 선택 후 “</a:t>
            </a:r>
            <a:r>
              <a:rPr lang="en-US" altLang="ko-KR" sz="1200" dirty="0">
                <a:latin typeface="+mj-ea"/>
                <a:ea typeface="+mj-ea"/>
              </a:rPr>
              <a:t>Submit”</a:t>
            </a:r>
            <a:r>
              <a:rPr lang="ko-KR" altLang="en-US" sz="1200" dirty="0">
                <a:latin typeface="+mj-ea"/>
                <a:ea typeface="+mj-ea"/>
              </a:rPr>
              <a:t>클릭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심사를 거부해야 </a:t>
            </a:r>
            <a:r>
              <a:rPr lang="ko-KR" altLang="en-US" sz="1200" dirty="0" smtClean="0">
                <a:latin typeface="+mj-ea"/>
                <a:ea typeface="+mj-ea"/>
              </a:rPr>
              <a:t>할 </a:t>
            </a:r>
            <a:r>
              <a:rPr lang="ko-KR" altLang="en-US" sz="1200" dirty="0">
                <a:latin typeface="+mj-ea"/>
                <a:ea typeface="+mj-ea"/>
              </a:rPr>
              <a:t>경우 “</a:t>
            </a:r>
            <a:r>
              <a:rPr lang="en-US" altLang="ko-KR" sz="1200" dirty="0">
                <a:latin typeface="+mj-ea"/>
                <a:ea typeface="+mj-ea"/>
              </a:rPr>
              <a:t>No”</a:t>
            </a:r>
            <a:r>
              <a:rPr lang="ko-KR" altLang="en-US" sz="1200" dirty="0">
                <a:latin typeface="+mj-ea"/>
                <a:ea typeface="+mj-ea"/>
              </a:rPr>
              <a:t>를 선택 후 거부사유를 </a:t>
            </a:r>
            <a:r>
              <a:rPr lang="ko-KR" altLang="en-US" sz="1200" dirty="0" smtClean="0">
                <a:latin typeface="+mj-ea"/>
                <a:ea typeface="+mj-ea"/>
              </a:rPr>
              <a:t>입력한 </a:t>
            </a:r>
            <a:r>
              <a:rPr lang="ko-KR" altLang="en-US" sz="1200" dirty="0">
                <a:latin typeface="+mj-ea"/>
                <a:ea typeface="+mj-ea"/>
              </a:rPr>
              <a:t>후 “</a:t>
            </a:r>
            <a:r>
              <a:rPr lang="en-US" altLang="ko-KR" sz="1200" dirty="0">
                <a:latin typeface="+mj-ea"/>
                <a:ea typeface="+mj-ea"/>
              </a:rPr>
              <a:t>Submit”</a:t>
            </a:r>
            <a:r>
              <a:rPr lang="ko-KR" altLang="en-US" sz="1200" dirty="0">
                <a:latin typeface="+mj-ea"/>
                <a:ea typeface="+mj-ea"/>
              </a:rPr>
              <a:t>을 클릭하면 </a:t>
            </a:r>
            <a:r>
              <a:rPr lang="ko-KR" altLang="en-US" sz="1200" dirty="0" smtClean="0">
                <a:latin typeface="+mj-ea"/>
                <a:ea typeface="+mj-ea"/>
              </a:rPr>
              <a:t>해당 논문에 대한 수락</a:t>
            </a:r>
            <a:r>
              <a:rPr lang="en-US" altLang="ko-KR" sz="1200" dirty="0" smtClean="0">
                <a:latin typeface="+mj-ea"/>
                <a:ea typeface="+mj-ea"/>
              </a:rPr>
              <a:t>/</a:t>
            </a:r>
            <a:r>
              <a:rPr lang="ko-KR" altLang="en-US" sz="1200" dirty="0" smtClean="0">
                <a:latin typeface="+mj-ea"/>
                <a:ea typeface="+mj-ea"/>
              </a:rPr>
              <a:t>거부 완료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심사수락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거부</a:t>
            </a:r>
            <a:r>
              <a:rPr lang="en-US" altLang="ko-KR" b="1" dirty="0" smtClean="0"/>
              <a:t>(</a:t>
            </a:r>
            <a:r>
              <a:rPr lang="en-US" altLang="ko-KR" b="1" dirty="0"/>
              <a:t>Accept or </a:t>
            </a:r>
            <a:r>
              <a:rPr lang="en-US" altLang="ko-KR" b="1" dirty="0" smtClean="0"/>
              <a:t>Decline</a:t>
            </a:r>
            <a:r>
              <a:rPr lang="en-US" altLang="ko-KR" b="1" dirty="0"/>
              <a:t>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8892" y="4746678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460946" y="2231230"/>
            <a:ext cx="902741" cy="261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5208946" y="2094038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2734517" y="7879910"/>
            <a:ext cx="1423556" cy="33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>
            <a:spLocks noChangeAspect="1"/>
          </p:cNvSpPr>
          <p:nvPr/>
        </p:nvSpPr>
        <p:spPr>
          <a:xfrm>
            <a:off x="2426167" y="774237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2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06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6"/>
            <a:ext cx="6594807" cy="3734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92" y="4925290"/>
            <a:ext cx="65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 smtClean="0">
                <a:latin typeface="+mj-ea"/>
                <a:ea typeface="+mj-ea"/>
              </a:rPr>
              <a:t>“</a:t>
            </a:r>
            <a:r>
              <a:rPr lang="en-US" altLang="ko-KR" sz="1200" dirty="0">
                <a:latin typeface="+mj-ea"/>
                <a:ea typeface="+mj-ea"/>
              </a:rPr>
              <a:t>Submit Recommendation"</a:t>
            </a:r>
            <a:r>
              <a:rPr lang="ko-KR" altLang="en-US" sz="1200" dirty="0">
                <a:latin typeface="+mj-ea"/>
                <a:ea typeface="+mj-ea"/>
              </a:rPr>
              <a:t>을 클릭하면 심사 결과 등록 화면으로 </a:t>
            </a:r>
            <a:r>
              <a:rPr lang="ko-KR" altLang="en-US" sz="1200" dirty="0" smtClean="0">
                <a:latin typeface="+mj-ea"/>
                <a:ea typeface="+mj-ea"/>
              </a:rPr>
              <a:t>이동한다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  <a:p>
            <a:endParaRPr lang="en-US" altLang="ko-KR" sz="1200" dirty="0" smtClean="0"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논문 심사</a:t>
            </a:r>
            <a:r>
              <a:rPr lang="en-US" altLang="ko-KR" b="1" dirty="0" smtClean="0"/>
              <a:t>(</a:t>
            </a:r>
            <a:r>
              <a:rPr lang="en-US" altLang="ko-KR" b="1" dirty="0"/>
              <a:t>Incomplete </a:t>
            </a:r>
            <a:r>
              <a:rPr lang="en-US" altLang="ko-KR" b="1" dirty="0" smtClean="0"/>
              <a:t>Reviews)(1)</a:t>
            </a:r>
            <a:endParaRPr lang="en-US" altLang="ko-KR" b="1" dirty="0"/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37348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62649" y="2440025"/>
            <a:ext cx="1007917" cy="315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>
            <a:spLocks noChangeAspect="1"/>
          </p:cNvSpPr>
          <p:nvPr/>
        </p:nvSpPr>
        <p:spPr>
          <a:xfrm>
            <a:off x="5120100" y="2293421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743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36053"/>
            <a:ext cx="6594807" cy="352441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4462051"/>
            <a:ext cx="6594807" cy="1568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92" y="6452747"/>
            <a:ext cx="659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1. Comment to author</a:t>
            </a:r>
            <a:r>
              <a:rPr lang="ko-KR" altLang="en-US" sz="1200" dirty="0" smtClean="0">
                <a:latin typeface="+mj-ea"/>
                <a:ea typeface="+mj-ea"/>
              </a:rPr>
              <a:t>에 저자에게 보내는 심사 평 작성</a:t>
            </a:r>
            <a:r>
              <a:rPr lang="en-US" altLang="ko-KR" sz="1200" dirty="0" smtClean="0">
                <a:latin typeface="+mj-ea"/>
                <a:ea typeface="+mj-ea"/>
              </a:rPr>
              <a:t>, Recommendation</a:t>
            </a:r>
            <a:r>
              <a:rPr lang="ko-KR" altLang="en-US" sz="1200" dirty="0" smtClean="0">
                <a:latin typeface="+mj-ea"/>
                <a:ea typeface="+mj-ea"/>
              </a:rPr>
              <a:t>에서 심사결과 선택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2. </a:t>
            </a:r>
            <a:r>
              <a:rPr lang="ko-KR" altLang="en-US" sz="1200" dirty="0" smtClean="0">
                <a:latin typeface="+mj-ea"/>
                <a:ea typeface="+mj-ea"/>
              </a:rPr>
              <a:t>심사결과 선택 후에  </a:t>
            </a:r>
            <a:r>
              <a:rPr lang="ko-KR" altLang="en-US" sz="1200" dirty="0">
                <a:latin typeface="+mj-ea"/>
                <a:ea typeface="+mj-ea"/>
              </a:rPr>
              <a:t>“</a:t>
            </a:r>
            <a:r>
              <a:rPr lang="en-US" altLang="ko-KR" sz="1200" dirty="0" smtClean="0">
                <a:latin typeface="+mj-ea"/>
                <a:ea typeface="+mj-ea"/>
              </a:rPr>
              <a:t>Proceed“ </a:t>
            </a:r>
            <a:r>
              <a:rPr lang="ko-KR" altLang="en-US" sz="1200" dirty="0" smtClean="0">
                <a:latin typeface="+mj-ea"/>
                <a:ea typeface="+mj-ea"/>
              </a:rPr>
              <a:t>선택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3. </a:t>
            </a:r>
            <a:r>
              <a:rPr lang="ko-KR" altLang="en-US" sz="1200" dirty="0" smtClean="0">
                <a:latin typeface="+mj-ea"/>
                <a:ea typeface="+mj-ea"/>
              </a:rPr>
              <a:t>임시로 </a:t>
            </a:r>
            <a:r>
              <a:rPr lang="ko-KR" altLang="en-US" sz="1200" dirty="0">
                <a:latin typeface="+mj-ea"/>
                <a:ea typeface="+mj-ea"/>
              </a:rPr>
              <a:t>작성 결과를 저장하시려면 “</a:t>
            </a:r>
            <a:r>
              <a:rPr lang="en-US" altLang="ko-KR" sz="1200" dirty="0">
                <a:latin typeface="+mj-ea"/>
                <a:ea typeface="+mj-ea"/>
              </a:rPr>
              <a:t>Save &amp; Exit" </a:t>
            </a:r>
            <a:r>
              <a:rPr lang="ko-KR" altLang="en-US" sz="1200" dirty="0">
                <a:latin typeface="+mj-ea"/>
                <a:ea typeface="+mj-ea"/>
              </a:rPr>
              <a:t>링크를 </a:t>
            </a:r>
            <a:r>
              <a:rPr lang="ko-KR" altLang="en-US" sz="1200" dirty="0" smtClean="0">
                <a:latin typeface="+mj-ea"/>
                <a:ea typeface="+mj-ea"/>
              </a:rPr>
              <a:t>선택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4. “Proceed</a:t>
            </a:r>
            <a:r>
              <a:rPr lang="en-US" altLang="ko-KR" sz="1200" dirty="0">
                <a:latin typeface="+mj-ea"/>
                <a:ea typeface="+mj-ea"/>
              </a:rPr>
              <a:t>"</a:t>
            </a:r>
            <a:r>
              <a:rPr lang="ko-KR" altLang="en-US" sz="1200" dirty="0">
                <a:latin typeface="+mj-ea"/>
                <a:ea typeface="+mj-ea"/>
              </a:rPr>
              <a:t>를 클릭하면 메일로 발송될 심사결과가 화면에 </a:t>
            </a:r>
            <a:r>
              <a:rPr lang="ko-KR" altLang="en-US" sz="1200" dirty="0" smtClean="0">
                <a:latin typeface="+mj-ea"/>
                <a:ea typeface="+mj-ea"/>
              </a:rPr>
              <a:t>출력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r>
              <a:rPr lang="ko-KR" altLang="en-US" sz="1200" dirty="0">
                <a:latin typeface="+mj-ea"/>
                <a:ea typeface="+mj-ea"/>
              </a:rPr>
              <a:t>메시지 내용을 </a:t>
            </a:r>
            <a:r>
              <a:rPr lang="ko-KR" altLang="en-US" sz="1200" dirty="0" smtClean="0">
                <a:latin typeface="+mj-ea"/>
                <a:ea typeface="+mj-ea"/>
              </a:rPr>
              <a:t>확인하고</a:t>
            </a:r>
            <a:r>
              <a:rPr lang="en-US" altLang="ko-KR" sz="1200" dirty="0">
                <a:latin typeface="+mj-ea"/>
                <a:ea typeface="+mj-ea"/>
              </a:rPr>
              <a:t>, “Send"</a:t>
            </a:r>
            <a:r>
              <a:rPr lang="ko-KR" altLang="en-US" sz="1200" dirty="0">
                <a:latin typeface="+mj-ea"/>
                <a:ea typeface="+mj-ea"/>
              </a:rPr>
              <a:t>를 클릭하시면 심사가 </a:t>
            </a:r>
            <a:r>
              <a:rPr lang="ko-KR" altLang="en-US" sz="1200" dirty="0" smtClean="0">
                <a:latin typeface="+mj-ea"/>
                <a:ea typeface="+mj-ea"/>
              </a:rPr>
              <a:t>완료 된다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논문 심사</a:t>
            </a:r>
            <a:r>
              <a:rPr lang="en-US" altLang="ko-KR" b="1" dirty="0" smtClean="0"/>
              <a:t>(</a:t>
            </a:r>
            <a:r>
              <a:rPr lang="en-US" altLang="ko-KR" b="1" dirty="0"/>
              <a:t>Incomplete </a:t>
            </a:r>
            <a:r>
              <a:rPr lang="en-US" altLang="ko-KR" b="1" dirty="0" smtClean="0"/>
              <a:t>Reviews)(2)</a:t>
            </a:r>
            <a:endParaRPr lang="en-US" altLang="ko-KR" b="1" dirty="0"/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52622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24507" y="5375340"/>
            <a:ext cx="1850557" cy="427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>
            <a:spLocks noChangeAspect="1"/>
          </p:cNvSpPr>
          <p:nvPr/>
        </p:nvSpPr>
        <p:spPr>
          <a:xfrm>
            <a:off x="272507" y="5375340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  <p:sp>
        <p:nvSpPr>
          <p:cNvPr id="9" name="타원 8"/>
          <p:cNvSpPr>
            <a:spLocks noChangeAspect="1"/>
          </p:cNvSpPr>
          <p:nvPr/>
        </p:nvSpPr>
        <p:spPr>
          <a:xfrm>
            <a:off x="4382345" y="1675273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4</a:t>
            </a:r>
            <a:endParaRPr lang="ko-KR" altLang="en-US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3652828" y="5802375"/>
            <a:ext cx="855672" cy="261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>
            <a:spLocks noChangeAspect="1"/>
          </p:cNvSpPr>
          <p:nvPr/>
        </p:nvSpPr>
        <p:spPr>
          <a:xfrm>
            <a:off x="3652828" y="55029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2</a:t>
            </a:r>
            <a:endParaRPr lang="ko-KR" altLang="en-US" sz="1400" b="1" dirty="0"/>
          </a:p>
        </p:txBody>
      </p:sp>
      <p:sp>
        <p:nvSpPr>
          <p:cNvPr id="13" name="직사각형 12"/>
          <p:cNvSpPr/>
          <p:nvPr/>
        </p:nvSpPr>
        <p:spPr>
          <a:xfrm>
            <a:off x="2935199" y="5806262"/>
            <a:ext cx="691228" cy="261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>
            <a:spLocks noChangeAspect="1"/>
          </p:cNvSpPr>
          <p:nvPr/>
        </p:nvSpPr>
        <p:spPr>
          <a:xfrm>
            <a:off x="2935198" y="5502924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3</a:t>
            </a:r>
            <a:endParaRPr lang="ko-KR" altLang="en-US" sz="1400" b="1" dirty="0"/>
          </a:p>
        </p:txBody>
      </p:sp>
      <p:cxnSp>
        <p:nvCxnSpPr>
          <p:cNvPr id="16" name="직선 화살표 연결선 15"/>
          <p:cNvCxnSpPr>
            <a:stCxn id="11" idx="0"/>
          </p:cNvCxnSpPr>
          <p:nvPr/>
        </p:nvCxnSpPr>
        <p:spPr>
          <a:xfrm flipV="1">
            <a:off x="4080664" y="4460467"/>
            <a:ext cx="489516" cy="1341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595813" y="1762125"/>
            <a:ext cx="1909762" cy="2698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1797229"/>
            <a:ext cx="1829069" cy="26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" y="911847"/>
            <a:ext cx="6594807" cy="5990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238" y="7430756"/>
            <a:ext cx="65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latin typeface="+mj-ea"/>
                <a:ea typeface="+mj-ea"/>
              </a:rPr>
              <a:t>심사한 중인 논문에 대한 </a:t>
            </a:r>
            <a:r>
              <a:rPr lang="ko-KR" altLang="en-US" sz="1200" dirty="0">
                <a:latin typeface="+mj-ea"/>
                <a:ea typeface="+mj-ea"/>
              </a:rPr>
              <a:t>심사 이력을 목록으로 </a:t>
            </a:r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각 논문의 투고 부터 심사완료까지의 프로세스를 열람가능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48892" y="145472"/>
            <a:ext cx="6594807" cy="665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● 심사이력확</a:t>
            </a:r>
            <a:r>
              <a:rPr lang="ko-KR" altLang="en-US" b="1" dirty="0"/>
              <a:t>인</a:t>
            </a:r>
            <a:r>
              <a:rPr lang="en-US" altLang="ko-KR" b="1" dirty="0" smtClean="0"/>
              <a:t>(View Review Status)</a:t>
            </a:r>
            <a:endParaRPr lang="en-US" altLang="ko-KR" b="1" dirty="0"/>
          </a:p>
        </p:txBody>
      </p:sp>
      <p:sp>
        <p:nvSpPr>
          <p:cNvPr id="2" name="직사각형 1"/>
          <p:cNvSpPr/>
          <p:nvPr/>
        </p:nvSpPr>
        <p:spPr>
          <a:xfrm>
            <a:off x="148892" y="911847"/>
            <a:ext cx="6594807" cy="59901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1238" y="1671460"/>
            <a:ext cx="6470115" cy="5230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211238" y="1368782"/>
            <a:ext cx="252000" cy="25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929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5539</TotalTime>
  <Words>430</Words>
  <Application>Microsoft Office PowerPoint</Application>
  <PresentationFormat>A4 용지(210x297mm)</PresentationFormat>
  <Paragraphs>40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60</cp:revision>
  <cp:lastPrinted>2017-11-22T05:24:19Z</cp:lastPrinted>
  <dcterms:created xsi:type="dcterms:W3CDTF">2017-11-22T04:29:51Z</dcterms:created>
  <dcterms:modified xsi:type="dcterms:W3CDTF">2018-11-22T08:52:16Z</dcterms:modified>
</cp:coreProperties>
</file>